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20" autoAdjust="0"/>
  </p:normalViewPr>
  <p:slideViewPr>
    <p:cSldViewPr snapToGrid="0">
      <p:cViewPr varScale="1">
        <p:scale>
          <a:sx n="93" d="100"/>
          <a:sy n="93" d="100"/>
        </p:scale>
        <p:origin x="27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EC1319-92B8-B493-7B5A-92FBE0B8FE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E639886-2AAE-505D-69A8-B04A45F009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99FCED-E061-6D04-4CC0-24859E6D4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9FBDCB-F216-6136-AD9F-F994739CE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82A179-FC12-020B-6073-E63A7341A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256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31B66B-5DF1-CE92-0228-1C2BF0A0C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724F2D8-2214-642E-A9F5-C82C07CCEA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1EBBEB-294E-82DC-4678-41B1E4E6E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F403B7-276F-069F-7B5E-B61D325BA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8E0534-C183-FFDF-1474-7E856BFE8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00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E18B80D-0F70-8E7A-4816-16A3116AAE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9535B1-321B-7C2D-5BD6-377930F75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48850E-C7DA-F8A6-FDC9-6923753BB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C626E4-23F3-8107-B886-F5C3C6B3C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0DE4B4-942B-56AD-2940-0E34E7871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639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ADD2A0-CAA3-7ACC-32FB-D92029EF1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C87820-70EB-62A5-8523-202EC1316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260018-E646-06B3-497A-5F28CC43B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D23320-69CC-FEB1-E6FD-9E03811F4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D9A3A9-B8B4-FD4D-E338-3F6099820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209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C76AED-BD7B-943F-5356-388EBA8E1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59A601-67F9-E268-67CA-91802DDFB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CCBD4D-7A46-4885-712D-8C0E41B18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FBF8FE-56F0-F6BA-CE15-ECC0510AA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094AB1-B716-6003-C647-B1B2C4A37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504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50AB5C-AA3C-B518-C8E2-4F87384CC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4B8C09-5DA2-CBF3-72C6-16FC1F65B1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D4B08C0-7955-E2FD-5FB4-C619846C5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5A88AA-2921-7546-47C7-99E98A1E9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9EB80A-5B5E-7E73-2246-9507400F8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1A7DED-A5A0-BBBF-F2BC-3B19F3D75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598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20DBD3-A8E7-0527-034E-1088600BA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A10EF1D-0F35-8A90-A7A7-CFE425130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41D75B-3757-9DD4-630F-D95105138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E42D0A5-2CE5-64F2-46DC-44ABA8678A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A38BD05-FCDC-9FA3-E7CA-68A96BF48F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C44238-3BF7-B5F7-B267-BC6964298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CD878C9-0B1A-D4AA-7151-97EA0ABC9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C8172C2-8EC5-770A-C81F-CE35B88CF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034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735AC6-BAD6-A03C-C6A6-7C2496D8C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EC5C19B-4BC0-8A02-7B47-2F7F797C8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F8F0964-A2BB-8DA4-2AA6-EC3FD23A9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487CF97-3558-AAC7-ED7C-DEEC43AE7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540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A940B07-064C-E816-A743-F018FBDA2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668E8F1-70C7-A945-448A-E2C0D68DD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634563F-DE2A-0BE3-8F2E-4344D99FC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36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34D167-DEE0-B795-A848-6D11D2A3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714B64-E1DC-0A43-2985-09A2D802D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B019D7-874A-B282-6DDA-69A888CE6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39660F-1FFE-C60B-E24A-9BCF118F4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9A8A13-61D7-1935-FD50-B7CB84CA7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D7973A-EBFF-1BDA-FD3D-038590A2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866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825DDC-B59A-1FC2-0537-83F1FEA99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D29AA70-2EF7-341B-41F5-9B8C1B7493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506A3E-503C-57A1-EA1B-7B4891D64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BB1D55-A656-34A5-F0BA-61E84C6E7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05BF45-7ECA-C057-1030-E55AA82DC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41D765-9E55-7A6A-2381-4DE69AEB1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8083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A25AF59-C6DE-8673-0F28-33EF47F18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B10B89-1A52-CC90-1070-77C95703B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FBDD3D-4CA8-1FC5-B16E-3B520D4CE3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49F95-6EED-49D0-BCCC-73F8203D2B6B}" type="datetimeFigureOut">
              <a:rPr lang="zh-CN" altLang="en-US" smtClean="0"/>
              <a:t>2025/11/21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947425-F5A8-C63B-D229-555F397ACC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D639D5-7F6B-1499-39CD-1FDD9177F4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57005C-5004-451B-A854-823364E9B7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514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26E00FC-38F8-386B-6FBE-76E8BCC7BE29}"/>
              </a:ext>
            </a:extLst>
          </p:cNvPr>
          <p:cNvSpPr/>
          <p:nvPr/>
        </p:nvSpPr>
        <p:spPr>
          <a:xfrm>
            <a:off x="6588128" y="3766394"/>
            <a:ext cx="5311772" cy="292650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DD5078CE-A579-07DF-7478-269558B2CCBE}"/>
              </a:ext>
            </a:extLst>
          </p:cNvPr>
          <p:cNvSpPr/>
          <p:nvPr/>
        </p:nvSpPr>
        <p:spPr>
          <a:xfrm>
            <a:off x="292102" y="209550"/>
            <a:ext cx="5227107" cy="296227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E9A775B3-A86C-1B71-6608-A9823B0CAD72}"/>
              </a:ext>
            </a:extLst>
          </p:cNvPr>
          <p:cNvSpPr/>
          <p:nvPr/>
        </p:nvSpPr>
        <p:spPr>
          <a:xfrm>
            <a:off x="6588128" y="209549"/>
            <a:ext cx="5311772" cy="289902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59D5BD09-E52E-3C6A-00C2-4133C0BF5A05}"/>
              </a:ext>
            </a:extLst>
          </p:cNvPr>
          <p:cNvSpPr/>
          <p:nvPr/>
        </p:nvSpPr>
        <p:spPr>
          <a:xfrm>
            <a:off x="292102" y="3686175"/>
            <a:ext cx="5249878" cy="299999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箭头: 右 16">
            <a:extLst>
              <a:ext uri="{FF2B5EF4-FFF2-40B4-BE49-F238E27FC236}">
                <a16:creationId xmlns:a16="http://schemas.microsoft.com/office/drawing/2014/main" id="{7835CBFF-2F04-803E-882B-268972D41ACD}"/>
              </a:ext>
            </a:extLst>
          </p:cNvPr>
          <p:cNvSpPr/>
          <p:nvPr/>
        </p:nvSpPr>
        <p:spPr>
          <a:xfrm>
            <a:off x="5838826" y="1600200"/>
            <a:ext cx="514349" cy="40011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A5771D9-6A1D-BD8B-9E3A-BF52CA32D4CC}"/>
              </a:ext>
            </a:extLst>
          </p:cNvPr>
          <p:cNvSpPr txBox="1"/>
          <p:nvPr/>
        </p:nvSpPr>
        <p:spPr>
          <a:xfrm>
            <a:off x="1856266" y="278759"/>
            <a:ext cx="2242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(a) Data Collection</a:t>
            </a:r>
            <a:endParaRPr lang="zh-CN" altLang="en-US" sz="20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0E9CAAC-1F78-EDF8-7531-4854494CC23A}"/>
              </a:ext>
            </a:extLst>
          </p:cNvPr>
          <p:cNvSpPr txBox="1"/>
          <p:nvPr/>
        </p:nvSpPr>
        <p:spPr>
          <a:xfrm>
            <a:off x="7061535" y="278759"/>
            <a:ext cx="5311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(b)Linear Interpolation &amp; DBA Generation</a:t>
            </a:r>
            <a:endParaRPr lang="zh-CN" altLang="en-US" sz="2000" dirty="0"/>
          </a:p>
          <a:p>
            <a:endParaRPr lang="zh-CN" altLang="en-US" sz="20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25C3321-FD68-DB77-17F0-64FA786DD863}"/>
              </a:ext>
            </a:extLst>
          </p:cNvPr>
          <p:cNvSpPr txBox="1"/>
          <p:nvPr/>
        </p:nvSpPr>
        <p:spPr>
          <a:xfrm>
            <a:off x="8008156" y="3904371"/>
            <a:ext cx="4183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(c) DTW Computation</a:t>
            </a:r>
            <a:endParaRPr lang="zh-CN" altLang="en-US" sz="2000" dirty="0"/>
          </a:p>
        </p:txBody>
      </p:sp>
      <p:grpSp>
        <p:nvGrpSpPr>
          <p:cNvPr id="1030" name="组合 1029">
            <a:extLst>
              <a:ext uri="{FF2B5EF4-FFF2-40B4-BE49-F238E27FC236}">
                <a16:creationId xmlns:a16="http://schemas.microsoft.com/office/drawing/2014/main" id="{12750766-E20C-E879-4811-7032A355B4B1}"/>
              </a:ext>
            </a:extLst>
          </p:cNvPr>
          <p:cNvGrpSpPr/>
          <p:nvPr/>
        </p:nvGrpSpPr>
        <p:grpSpPr>
          <a:xfrm>
            <a:off x="7002603" y="1229802"/>
            <a:ext cx="1961383" cy="1752632"/>
            <a:chOff x="7036822" y="1101911"/>
            <a:chExt cx="1896903" cy="1681459"/>
          </a:xfrm>
        </p:grpSpPr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2F7EC6D5-2722-20DD-FC86-3C62344CB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37296" y="1108494"/>
              <a:ext cx="794971" cy="613996"/>
            </a:xfrm>
            <a:prstGeom prst="rect">
              <a:avLst/>
            </a:prstGeom>
          </p:spPr>
        </p:pic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8FF1F3B9-63A0-218D-543F-941CE0292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41377" y="1101911"/>
              <a:ext cx="792348" cy="611969"/>
            </a:xfrm>
            <a:prstGeom prst="rect">
              <a:avLst/>
            </a:prstGeom>
          </p:spPr>
        </p:pic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A2124770-E928-F8DF-1C7A-48AC1D4D5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36822" y="1801693"/>
              <a:ext cx="794970" cy="615756"/>
            </a:xfrm>
            <a:prstGeom prst="rect">
              <a:avLst/>
            </a:prstGeom>
          </p:spPr>
        </p:pic>
        <p:pic>
          <p:nvPicPr>
            <p:cNvPr id="47" name="图片 46">
              <a:extLst>
                <a:ext uri="{FF2B5EF4-FFF2-40B4-BE49-F238E27FC236}">
                  <a16:creationId xmlns:a16="http://schemas.microsoft.com/office/drawing/2014/main" id="{3D808081-266F-6D64-1294-FEDF1FE63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48400" y="1805427"/>
              <a:ext cx="785325" cy="608286"/>
            </a:xfrm>
            <a:prstGeom prst="rect">
              <a:avLst/>
            </a:prstGeom>
          </p:spPr>
        </p:pic>
        <p:sp>
          <p:nvSpPr>
            <p:cNvPr id="48" name="箭头: 右 47">
              <a:extLst>
                <a:ext uri="{FF2B5EF4-FFF2-40B4-BE49-F238E27FC236}">
                  <a16:creationId xmlns:a16="http://schemas.microsoft.com/office/drawing/2014/main" id="{06F0643F-6473-D5CB-A086-30AE5694B088}"/>
                </a:ext>
              </a:extLst>
            </p:cNvPr>
            <p:cNvSpPr/>
            <p:nvPr/>
          </p:nvSpPr>
          <p:spPr>
            <a:xfrm>
              <a:off x="7847976" y="1319548"/>
              <a:ext cx="277691" cy="191888"/>
            </a:xfrm>
            <a:prstGeom prst="right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0000"/>
                </a:solidFill>
              </a:endParaRPr>
            </a:p>
          </p:txBody>
        </p:sp>
        <p:sp>
          <p:nvSpPr>
            <p:cNvPr id="49" name="箭头: 右 48">
              <a:extLst>
                <a:ext uri="{FF2B5EF4-FFF2-40B4-BE49-F238E27FC236}">
                  <a16:creationId xmlns:a16="http://schemas.microsoft.com/office/drawing/2014/main" id="{D188B4CD-394D-BE9B-B593-86FF0E4B50CF}"/>
                </a:ext>
              </a:extLst>
            </p:cNvPr>
            <p:cNvSpPr/>
            <p:nvPr/>
          </p:nvSpPr>
          <p:spPr>
            <a:xfrm>
              <a:off x="7847976" y="2013626"/>
              <a:ext cx="277691" cy="191888"/>
            </a:xfrm>
            <a:prstGeom prst="rightArrow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0000"/>
                </a:solidFill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534C0490-05C7-6462-F409-2799E26EAA89}"/>
                </a:ext>
              </a:extLst>
            </p:cNvPr>
            <p:cNvSpPr txBox="1"/>
            <p:nvPr/>
          </p:nvSpPr>
          <p:spPr>
            <a:xfrm>
              <a:off x="7729235" y="2466004"/>
              <a:ext cx="515171" cy="317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… …</a:t>
              </a:r>
              <a:endParaRPr lang="zh-CN" altLang="en-US" dirty="0"/>
            </a:p>
          </p:txBody>
        </p:sp>
      </p:grpSp>
      <p:sp>
        <p:nvSpPr>
          <p:cNvPr id="52" name="文本框 51">
            <a:extLst>
              <a:ext uri="{FF2B5EF4-FFF2-40B4-BE49-F238E27FC236}">
                <a16:creationId xmlns:a16="http://schemas.microsoft.com/office/drawing/2014/main" id="{AA1D0A98-837D-0C1B-C1BD-782FE2A934E1}"/>
              </a:ext>
            </a:extLst>
          </p:cNvPr>
          <p:cNvSpPr txBox="1"/>
          <p:nvPr/>
        </p:nvSpPr>
        <p:spPr>
          <a:xfrm>
            <a:off x="6934989" y="780881"/>
            <a:ext cx="4018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Origin   Interpolated                    DBA</a:t>
            </a:r>
            <a:endParaRPr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41EB7EB-0287-29B0-AB8C-2FA42B444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283" y="1112994"/>
            <a:ext cx="1977195" cy="1579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A4FB0D44-C081-3415-63DD-264D566B9A28}"/>
              </a:ext>
            </a:extLst>
          </p:cNvPr>
          <p:cNvCxnSpPr>
            <a:cxnSpLocks/>
          </p:cNvCxnSpPr>
          <p:nvPr/>
        </p:nvCxnSpPr>
        <p:spPr>
          <a:xfrm>
            <a:off x="9139254" y="1479550"/>
            <a:ext cx="447659" cy="436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右大括号 60">
            <a:extLst>
              <a:ext uri="{FF2B5EF4-FFF2-40B4-BE49-F238E27FC236}">
                <a16:creationId xmlns:a16="http://schemas.microsoft.com/office/drawing/2014/main" id="{86BC3471-D7EE-EF5D-1F5F-67C0B2FC6CE0}"/>
              </a:ext>
            </a:extLst>
          </p:cNvPr>
          <p:cNvSpPr/>
          <p:nvPr/>
        </p:nvSpPr>
        <p:spPr>
          <a:xfrm>
            <a:off x="9046328" y="1150531"/>
            <a:ext cx="446845" cy="1579664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87" name="组合 1086">
            <a:extLst>
              <a:ext uri="{FF2B5EF4-FFF2-40B4-BE49-F238E27FC236}">
                <a16:creationId xmlns:a16="http://schemas.microsoft.com/office/drawing/2014/main" id="{E9302221-C788-2333-3D26-F780E9B896B8}"/>
              </a:ext>
            </a:extLst>
          </p:cNvPr>
          <p:cNvGrpSpPr/>
          <p:nvPr/>
        </p:nvGrpSpPr>
        <p:grpSpPr>
          <a:xfrm>
            <a:off x="6755665" y="4737868"/>
            <a:ext cx="2521422" cy="1668452"/>
            <a:chOff x="6798192" y="4857134"/>
            <a:chExt cx="2438531" cy="1585666"/>
          </a:xfrm>
        </p:grpSpPr>
        <p:grpSp>
          <p:nvGrpSpPr>
            <p:cNvPr id="1072" name="组合 1071">
              <a:extLst>
                <a:ext uri="{FF2B5EF4-FFF2-40B4-BE49-F238E27FC236}">
                  <a16:creationId xmlns:a16="http://schemas.microsoft.com/office/drawing/2014/main" id="{BCCBDB69-035C-4FC1-205F-A957E738E214}"/>
                </a:ext>
              </a:extLst>
            </p:cNvPr>
            <p:cNvGrpSpPr/>
            <p:nvPr/>
          </p:nvGrpSpPr>
          <p:grpSpPr>
            <a:xfrm>
              <a:off x="6827569" y="4989555"/>
              <a:ext cx="2386997" cy="1453245"/>
              <a:chOff x="6827568" y="4829955"/>
              <a:chExt cx="2415521" cy="1559599"/>
            </a:xfrm>
          </p:grpSpPr>
          <p:sp>
            <p:nvSpPr>
              <p:cNvPr id="1055" name="矩形: 圆角 1054">
                <a:extLst>
                  <a:ext uri="{FF2B5EF4-FFF2-40B4-BE49-F238E27FC236}">
                    <a16:creationId xmlns:a16="http://schemas.microsoft.com/office/drawing/2014/main" id="{9E9F4E83-B91E-AE11-1526-23673D23BE40}"/>
                  </a:ext>
                </a:extLst>
              </p:cNvPr>
              <p:cNvSpPr/>
              <p:nvPr/>
            </p:nvSpPr>
            <p:spPr>
              <a:xfrm>
                <a:off x="8708673" y="4829955"/>
                <a:ext cx="482162" cy="1470934"/>
              </a:xfrm>
              <a:prstGeom prst="roundRect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62" name="Picture 2">
                <a:extLst>
                  <a:ext uri="{FF2B5EF4-FFF2-40B4-BE49-F238E27FC236}">
                    <a16:creationId xmlns:a16="http://schemas.microsoft.com/office/drawing/2014/main" id="{C253F2A1-B17D-612E-97E6-ADC78354BB9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27568" y="5081097"/>
                <a:ext cx="865194" cy="73524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27" name="图片 1026">
                <a:extLst>
                  <a:ext uri="{FF2B5EF4-FFF2-40B4-BE49-F238E27FC236}">
                    <a16:creationId xmlns:a16="http://schemas.microsoft.com/office/drawing/2014/main" id="{8590B896-E51B-FA27-B407-B68A658CED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77208" y="4868390"/>
                <a:ext cx="685030" cy="562761"/>
              </a:xfrm>
              <a:prstGeom prst="rect">
                <a:avLst/>
              </a:prstGeom>
            </p:spPr>
          </p:pic>
          <p:pic>
            <p:nvPicPr>
              <p:cNvPr id="1028" name="图片 1027">
                <a:extLst>
                  <a:ext uri="{FF2B5EF4-FFF2-40B4-BE49-F238E27FC236}">
                    <a16:creationId xmlns:a16="http://schemas.microsoft.com/office/drawing/2014/main" id="{C7EE3DD2-C324-79B9-4534-6EB5988FB0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83279" y="5515337"/>
                <a:ext cx="678958" cy="559374"/>
              </a:xfrm>
              <a:prstGeom prst="rect">
                <a:avLst/>
              </a:prstGeom>
            </p:spPr>
          </p:pic>
          <p:sp>
            <p:nvSpPr>
              <p:cNvPr id="1029" name="文本框 1028">
                <a:extLst>
                  <a:ext uri="{FF2B5EF4-FFF2-40B4-BE49-F238E27FC236}">
                    <a16:creationId xmlns:a16="http://schemas.microsoft.com/office/drawing/2014/main" id="{75739F45-2B53-6409-91AD-6C69DC9CDCCA}"/>
                  </a:ext>
                </a:extLst>
              </p:cNvPr>
              <p:cNvSpPr txBox="1"/>
              <p:nvPr/>
            </p:nvSpPr>
            <p:spPr>
              <a:xfrm>
                <a:off x="8097025" y="6097707"/>
                <a:ext cx="445395" cy="2918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… …</a:t>
                </a:r>
                <a:endParaRPr lang="zh-CN" altLang="en-US" dirty="0"/>
              </a:p>
            </p:txBody>
          </p:sp>
          <p:sp>
            <p:nvSpPr>
              <p:cNvPr id="1048" name="文本框 1047">
                <a:extLst>
                  <a:ext uri="{FF2B5EF4-FFF2-40B4-BE49-F238E27FC236}">
                    <a16:creationId xmlns:a16="http://schemas.microsoft.com/office/drawing/2014/main" id="{9A2D106C-B98C-6EAF-38EC-1321D565A77B}"/>
                  </a:ext>
                </a:extLst>
              </p:cNvPr>
              <p:cNvSpPr txBox="1"/>
              <p:nvPr/>
            </p:nvSpPr>
            <p:spPr>
              <a:xfrm>
                <a:off x="8654463" y="4836067"/>
                <a:ext cx="588626" cy="150677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dirty="0"/>
                  <a:t>0.89</a:t>
                </a:r>
              </a:p>
              <a:p>
                <a:pPr algn="ctr"/>
                <a:r>
                  <a:rPr lang="en-US" altLang="zh-CN" dirty="0"/>
                  <a:t>1.03</a:t>
                </a:r>
              </a:p>
              <a:p>
                <a:pPr algn="ctr"/>
                <a:r>
                  <a:rPr lang="en-US" altLang="zh-CN" dirty="0"/>
                  <a:t>1.21</a:t>
                </a:r>
              </a:p>
              <a:p>
                <a:pPr algn="ctr"/>
                <a:r>
                  <a:rPr lang="en-US" altLang="zh-CN" dirty="0"/>
                  <a:t>1.26</a:t>
                </a:r>
              </a:p>
              <a:p>
                <a:pPr algn="ctr"/>
                <a:r>
                  <a:rPr lang="en-US" altLang="zh-CN" dirty="0"/>
                  <a:t>… …</a:t>
                </a:r>
                <a:endParaRPr lang="zh-CN" altLang="en-US" dirty="0"/>
              </a:p>
            </p:txBody>
          </p:sp>
          <p:sp>
            <p:nvSpPr>
              <p:cNvPr id="1071" name="箭头: 左右 1070">
                <a:extLst>
                  <a:ext uri="{FF2B5EF4-FFF2-40B4-BE49-F238E27FC236}">
                    <a16:creationId xmlns:a16="http://schemas.microsoft.com/office/drawing/2014/main" id="{50B9CEFE-B24B-C2A8-E03D-BB7BCBD005AD}"/>
                  </a:ext>
                </a:extLst>
              </p:cNvPr>
              <p:cNvSpPr/>
              <p:nvPr/>
            </p:nvSpPr>
            <p:spPr>
              <a:xfrm>
                <a:off x="7702124" y="5378450"/>
                <a:ext cx="255068" cy="190500"/>
              </a:xfrm>
              <a:prstGeom prst="leftRightArrow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82" name="矩形: 圆角 1081">
              <a:extLst>
                <a:ext uri="{FF2B5EF4-FFF2-40B4-BE49-F238E27FC236}">
                  <a16:creationId xmlns:a16="http://schemas.microsoft.com/office/drawing/2014/main" id="{CBB4ED20-408F-C5FD-EF21-0DCF91B6161C}"/>
                </a:ext>
              </a:extLst>
            </p:cNvPr>
            <p:cNvSpPr/>
            <p:nvPr/>
          </p:nvSpPr>
          <p:spPr>
            <a:xfrm>
              <a:off x="6798192" y="4857134"/>
              <a:ext cx="2438531" cy="1580210"/>
            </a:xfrm>
            <a:prstGeom prst="round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86" name="组合 1085">
            <a:extLst>
              <a:ext uri="{FF2B5EF4-FFF2-40B4-BE49-F238E27FC236}">
                <a16:creationId xmlns:a16="http://schemas.microsoft.com/office/drawing/2014/main" id="{C7510DAA-739C-7417-75B9-5751D29CD1E3}"/>
              </a:ext>
            </a:extLst>
          </p:cNvPr>
          <p:cNvGrpSpPr/>
          <p:nvPr/>
        </p:nvGrpSpPr>
        <p:grpSpPr>
          <a:xfrm>
            <a:off x="9337383" y="4738932"/>
            <a:ext cx="2458911" cy="1699786"/>
            <a:chOff x="9391650" y="4843384"/>
            <a:chExt cx="2378075" cy="1615446"/>
          </a:xfrm>
        </p:grpSpPr>
        <p:grpSp>
          <p:nvGrpSpPr>
            <p:cNvPr id="1081" name="组合 1080">
              <a:extLst>
                <a:ext uri="{FF2B5EF4-FFF2-40B4-BE49-F238E27FC236}">
                  <a16:creationId xmlns:a16="http://schemas.microsoft.com/office/drawing/2014/main" id="{894EF11B-0D11-9BE1-D598-1FC130737659}"/>
                </a:ext>
              </a:extLst>
            </p:cNvPr>
            <p:cNvGrpSpPr/>
            <p:nvPr/>
          </p:nvGrpSpPr>
          <p:grpSpPr>
            <a:xfrm>
              <a:off x="9439937" y="4905429"/>
              <a:ext cx="2265137" cy="1553401"/>
              <a:chOff x="4806754" y="2775878"/>
              <a:chExt cx="2437735" cy="1580699"/>
            </a:xfrm>
          </p:grpSpPr>
          <p:pic>
            <p:nvPicPr>
              <p:cNvPr id="1051" name="图片 1050">
                <a:extLst>
                  <a:ext uri="{FF2B5EF4-FFF2-40B4-BE49-F238E27FC236}">
                    <a16:creationId xmlns:a16="http://schemas.microsoft.com/office/drawing/2014/main" id="{77530FC6-EF2E-3DAD-180B-5DFE1DD52A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78628" y="2861058"/>
                <a:ext cx="681970" cy="552450"/>
              </a:xfrm>
              <a:prstGeom prst="rect">
                <a:avLst/>
              </a:prstGeom>
            </p:spPr>
          </p:pic>
          <p:pic>
            <p:nvPicPr>
              <p:cNvPr id="1053" name="图片 1052">
                <a:extLst>
                  <a:ext uri="{FF2B5EF4-FFF2-40B4-BE49-F238E27FC236}">
                    <a16:creationId xmlns:a16="http://schemas.microsoft.com/office/drawing/2014/main" id="{59E19F93-6AE4-48F6-35DF-25036C375B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976729" y="3493937"/>
                <a:ext cx="683607" cy="552450"/>
              </a:xfrm>
              <a:prstGeom prst="rect">
                <a:avLst/>
              </a:prstGeom>
            </p:spPr>
          </p:pic>
          <p:grpSp>
            <p:nvGrpSpPr>
              <p:cNvPr id="1073" name="组合 1072">
                <a:extLst>
                  <a:ext uri="{FF2B5EF4-FFF2-40B4-BE49-F238E27FC236}">
                    <a16:creationId xmlns:a16="http://schemas.microsoft.com/office/drawing/2014/main" id="{6EEB5687-1627-0DE6-0ED8-76356BDB7AC5}"/>
                  </a:ext>
                </a:extLst>
              </p:cNvPr>
              <p:cNvGrpSpPr/>
              <p:nvPr/>
            </p:nvGrpSpPr>
            <p:grpSpPr>
              <a:xfrm>
                <a:off x="4806754" y="2775878"/>
                <a:ext cx="2437735" cy="1580699"/>
                <a:chOff x="6827568" y="4814105"/>
                <a:chExt cx="2437735" cy="1580699"/>
              </a:xfrm>
            </p:grpSpPr>
            <p:sp>
              <p:nvSpPr>
                <p:cNvPr id="1074" name="矩形: 圆角 1073">
                  <a:extLst>
                    <a:ext uri="{FF2B5EF4-FFF2-40B4-BE49-F238E27FC236}">
                      <a16:creationId xmlns:a16="http://schemas.microsoft.com/office/drawing/2014/main" id="{B586FD56-4A13-135E-971F-BFED83362B84}"/>
                    </a:ext>
                  </a:extLst>
                </p:cNvPr>
                <p:cNvSpPr/>
                <p:nvPr/>
              </p:nvSpPr>
              <p:spPr>
                <a:xfrm>
                  <a:off x="8708109" y="4814105"/>
                  <a:ext cx="482162" cy="1470935"/>
                </a:xfrm>
                <a:prstGeom prst="roundRect">
                  <a:avLst/>
                </a:prstGeom>
                <a:solidFill>
                  <a:srgbClr val="C00000"/>
                </a:solidFill>
              </p:spPr>
              <p:style>
                <a:lnRef idx="2">
                  <a:schemeClr val="accent4">
                    <a:shade val="15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075" name="Picture 2">
                  <a:extLst>
                    <a:ext uri="{FF2B5EF4-FFF2-40B4-BE49-F238E27FC236}">
                      <a16:creationId xmlns:a16="http://schemas.microsoft.com/office/drawing/2014/main" id="{F7E34975-AE75-FC94-89D2-619F3F36EE8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827568" y="5081097"/>
                  <a:ext cx="865194" cy="7352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78" name="文本框 1077">
                  <a:extLst>
                    <a:ext uri="{FF2B5EF4-FFF2-40B4-BE49-F238E27FC236}">
                      <a16:creationId xmlns:a16="http://schemas.microsoft.com/office/drawing/2014/main" id="{DC749E1C-90A9-1302-4373-9B5F5E649283}"/>
                    </a:ext>
                  </a:extLst>
                </p:cNvPr>
                <p:cNvSpPr txBox="1"/>
                <p:nvPr/>
              </p:nvSpPr>
              <p:spPr>
                <a:xfrm>
                  <a:off x="8100555" y="6102957"/>
                  <a:ext cx="445395" cy="2918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dirty="0"/>
                    <a:t>… …</a:t>
                  </a:r>
                  <a:endParaRPr lang="zh-CN" altLang="en-US" dirty="0"/>
                </a:p>
              </p:txBody>
            </p:sp>
            <p:sp>
              <p:nvSpPr>
                <p:cNvPr id="1079" name="文本框 1078">
                  <a:extLst>
                    <a:ext uri="{FF2B5EF4-FFF2-40B4-BE49-F238E27FC236}">
                      <a16:creationId xmlns:a16="http://schemas.microsoft.com/office/drawing/2014/main" id="{B9037488-DAA7-B71E-2D57-A6CD6E1924FD}"/>
                    </a:ext>
                  </a:extLst>
                </p:cNvPr>
                <p:cNvSpPr txBox="1"/>
                <p:nvPr/>
              </p:nvSpPr>
              <p:spPr>
                <a:xfrm>
                  <a:off x="8639306" y="4841319"/>
                  <a:ext cx="625997" cy="14286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dirty="0"/>
                    <a:t>2.14</a:t>
                  </a:r>
                </a:p>
                <a:p>
                  <a:pPr algn="ctr"/>
                  <a:r>
                    <a:rPr lang="en-US" altLang="zh-CN" dirty="0"/>
                    <a:t>2.20</a:t>
                  </a:r>
                </a:p>
                <a:p>
                  <a:pPr algn="ctr"/>
                  <a:r>
                    <a:rPr lang="en-US" altLang="zh-CN" dirty="0"/>
                    <a:t>2.45</a:t>
                  </a:r>
                </a:p>
                <a:p>
                  <a:pPr algn="ctr"/>
                  <a:r>
                    <a:rPr lang="en-US" altLang="zh-CN" dirty="0"/>
                    <a:t>2.56</a:t>
                  </a:r>
                </a:p>
                <a:p>
                  <a:pPr algn="ctr"/>
                  <a:r>
                    <a:rPr lang="en-US" altLang="zh-CN" dirty="0"/>
                    <a:t>… …</a:t>
                  </a:r>
                  <a:endParaRPr lang="zh-CN" altLang="en-US" dirty="0"/>
                </a:p>
              </p:txBody>
            </p:sp>
            <p:sp>
              <p:nvSpPr>
                <p:cNvPr id="1080" name="箭头: 左右 1079">
                  <a:extLst>
                    <a:ext uri="{FF2B5EF4-FFF2-40B4-BE49-F238E27FC236}">
                      <a16:creationId xmlns:a16="http://schemas.microsoft.com/office/drawing/2014/main" id="{B4FB443E-3192-A5F6-AB1F-BDF3400279FA}"/>
                    </a:ext>
                  </a:extLst>
                </p:cNvPr>
                <p:cNvSpPr/>
                <p:nvPr/>
              </p:nvSpPr>
              <p:spPr>
                <a:xfrm>
                  <a:off x="7702124" y="5378450"/>
                  <a:ext cx="276164" cy="190500"/>
                </a:xfrm>
                <a:prstGeom prst="leftRightArrow">
                  <a:avLst/>
                </a:prstGeom>
                <a:solidFill>
                  <a:srgbClr val="FFC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7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085" name="矩形: 圆角 1084">
              <a:extLst>
                <a:ext uri="{FF2B5EF4-FFF2-40B4-BE49-F238E27FC236}">
                  <a16:creationId xmlns:a16="http://schemas.microsoft.com/office/drawing/2014/main" id="{07B9C4E6-0F73-6A9D-B785-925B2820265C}"/>
                </a:ext>
              </a:extLst>
            </p:cNvPr>
            <p:cNvSpPr/>
            <p:nvPr/>
          </p:nvSpPr>
          <p:spPr>
            <a:xfrm>
              <a:off x="9391650" y="4843384"/>
              <a:ext cx="2378075" cy="1580210"/>
            </a:xfrm>
            <a:prstGeom prst="round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88" name="文本框 1087">
            <a:extLst>
              <a:ext uri="{FF2B5EF4-FFF2-40B4-BE49-F238E27FC236}">
                <a16:creationId xmlns:a16="http://schemas.microsoft.com/office/drawing/2014/main" id="{6B7797EA-8870-352E-2362-8F6A2A7D0DBA}"/>
              </a:ext>
            </a:extLst>
          </p:cNvPr>
          <p:cNvSpPr txBox="1"/>
          <p:nvPr/>
        </p:nvSpPr>
        <p:spPr>
          <a:xfrm>
            <a:off x="7020498" y="4477322"/>
            <a:ext cx="24915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DBA Comparing with its Owner</a:t>
            </a:r>
            <a:endParaRPr lang="zh-CN" altLang="en-US" sz="1100" dirty="0"/>
          </a:p>
        </p:txBody>
      </p:sp>
      <p:sp>
        <p:nvSpPr>
          <p:cNvPr id="1090" name="矩形 1089">
            <a:extLst>
              <a:ext uri="{FF2B5EF4-FFF2-40B4-BE49-F238E27FC236}">
                <a16:creationId xmlns:a16="http://schemas.microsoft.com/office/drawing/2014/main" id="{2ACE9587-588C-F773-7358-E8FDEAB5B8E6}"/>
              </a:ext>
            </a:extLst>
          </p:cNvPr>
          <p:cNvSpPr/>
          <p:nvPr/>
        </p:nvSpPr>
        <p:spPr>
          <a:xfrm>
            <a:off x="292103" y="710252"/>
            <a:ext cx="5227106" cy="75225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1" name="矩形 1090">
            <a:extLst>
              <a:ext uri="{FF2B5EF4-FFF2-40B4-BE49-F238E27FC236}">
                <a16:creationId xmlns:a16="http://schemas.microsoft.com/office/drawing/2014/main" id="{41605506-3396-D84F-1073-26F92AC20EF6}"/>
              </a:ext>
            </a:extLst>
          </p:cNvPr>
          <p:cNvSpPr/>
          <p:nvPr/>
        </p:nvSpPr>
        <p:spPr>
          <a:xfrm>
            <a:off x="6588128" y="710252"/>
            <a:ext cx="5311771" cy="7362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2" name="矩形 1091">
            <a:extLst>
              <a:ext uri="{FF2B5EF4-FFF2-40B4-BE49-F238E27FC236}">
                <a16:creationId xmlns:a16="http://schemas.microsoft.com/office/drawing/2014/main" id="{BA53CEEC-C89B-B464-CE0E-803C70F8BB9A}"/>
              </a:ext>
            </a:extLst>
          </p:cNvPr>
          <p:cNvSpPr/>
          <p:nvPr/>
        </p:nvSpPr>
        <p:spPr>
          <a:xfrm>
            <a:off x="6588128" y="4395529"/>
            <a:ext cx="5311771" cy="74317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3" name="矩形 1092">
            <a:extLst>
              <a:ext uri="{FF2B5EF4-FFF2-40B4-BE49-F238E27FC236}">
                <a16:creationId xmlns:a16="http://schemas.microsoft.com/office/drawing/2014/main" id="{278A90D0-756B-C802-0E49-8BEFDE32D83D}"/>
              </a:ext>
            </a:extLst>
          </p:cNvPr>
          <p:cNvSpPr/>
          <p:nvPr/>
        </p:nvSpPr>
        <p:spPr>
          <a:xfrm>
            <a:off x="290511" y="4393662"/>
            <a:ext cx="5249877" cy="76184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1" name="箭头: 右 1110">
            <a:extLst>
              <a:ext uri="{FF2B5EF4-FFF2-40B4-BE49-F238E27FC236}">
                <a16:creationId xmlns:a16="http://schemas.microsoft.com/office/drawing/2014/main" id="{83654BEE-657C-3285-207A-5BFEC789BC4C}"/>
              </a:ext>
            </a:extLst>
          </p:cNvPr>
          <p:cNvSpPr/>
          <p:nvPr/>
        </p:nvSpPr>
        <p:spPr>
          <a:xfrm rot="10800000">
            <a:off x="5838825" y="5102197"/>
            <a:ext cx="514349" cy="40011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112" name="箭头: 右 1111">
            <a:extLst>
              <a:ext uri="{FF2B5EF4-FFF2-40B4-BE49-F238E27FC236}">
                <a16:creationId xmlns:a16="http://schemas.microsoft.com/office/drawing/2014/main" id="{005D31AB-B4A2-9261-5292-8CFA78420D9D}"/>
              </a:ext>
            </a:extLst>
          </p:cNvPr>
          <p:cNvSpPr/>
          <p:nvPr/>
        </p:nvSpPr>
        <p:spPr>
          <a:xfrm rot="5400000">
            <a:off x="9057437" y="3228945"/>
            <a:ext cx="514349" cy="40011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3214A74-ADD0-F32A-FA85-EAC06E4761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81" y="905523"/>
            <a:ext cx="4246543" cy="200086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8C31BC1-174C-5ADE-42C3-9005B5DACEEB}"/>
              </a:ext>
            </a:extLst>
          </p:cNvPr>
          <p:cNvSpPr txBox="1"/>
          <p:nvPr/>
        </p:nvSpPr>
        <p:spPr>
          <a:xfrm>
            <a:off x="1290475" y="3904371"/>
            <a:ext cx="4183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(d) Threshold Determination</a:t>
            </a:r>
            <a:endParaRPr lang="zh-CN" altLang="en-US" sz="2000" dirty="0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DCAA03A-ECC3-6995-1823-94C74FC3B4C5}"/>
              </a:ext>
            </a:extLst>
          </p:cNvPr>
          <p:cNvCxnSpPr>
            <a:cxnSpLocks/>
          </p:cNvCxnSpPr>
          <p:nvPr/>
        </p:nvCxnSpPr>
        <p:spPr>
          <a:xfrm>
            <a:off x="802640" y="5546716"/>
            <a:ext cx="457898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482544F9-5010-8AFE-A62C-7AF989D4C19D}"/>
              </a:ext>
            </a:extLst>
          </p:cNvPr>
          <p:cNvCxnSpPr>
            <a:cxnSpLocks/>
          </p:cNvCxnSpPr>
          <p:nvPr/>
        </p:nvCxnSpPr>
        <p:spPr>
          <a:xfrm flipV="1">
            <a:off x="2968157" y="5414978"/>
            <a:ext cx="0" cy="13173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椭圆 52">
            <a:extLst>
              <a:ext uri="{FF2B5EF4-FFF2-40B4-BE49-F238E27FC236}">
                <a16:creationId xmlns:a16="http://schemas.microsoft.com/office/drawing/2014/main" id="{5FA2DDE1-07D4-3299-A19E-2BB5AE9BAD10}"/>
              </a:ext>
            </a:extLst>
          </p:cNvPr>
          <p:cNvSpPr/>
          <p:nvPr/>
        </p:nvSpPr>
        <p:spPr>
          <a:xfrm>
            <a:off x="2869142" y="5493795"/>
            <a:ext cx="100121" cy="1045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4" name="椭圆 1023">
            <a:extLst>
              <a:ext uri="{FF2B5EF4-FFF2-40B4-BE49-F238E27FC236}">
                <a16:creationId xmlns:a16="http://schemas.microsoft.com/office/drawing/2014/main" id="{F769FC5D-B983-FDCF-820C-7004BFD9ECE2}"/>
              </a:ext>
            </a:extLst>
          </p:cNvPr>
          <p:cNvSpPr/>
          <p:nvPr/>
        </p:nvSpPr>
        <p:spPr>
          <a:xfrm>
            <a:off x="2741572" y="5493795"/>
            <a:ext cx="100121" cy="10450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1965A4-E0FC-791E-BC5D-6CA3233E2C93}"/>
              </a:ext>
            </a:extLst>
          </p:cNvPr>
          <p:cNvCxnSpPr>
            <a:cxnSpLocks/>
          </p:cNvCxnSpPr>
          <p:nvPr/>
        </p:nvCxnSpPr>
        <p:spPr>
          <a:xfrm flipV="1">
            <a:off x="1231033" y="5414978"/>
            <a:ext cx="0" cy="13173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6CFB2792-199A-378B-CBB1-070B196D6BF6}"/>
              </a:ext>
            </a:extLst>
          </p:cNvPr>
          <p:cNvGrpSpPr/>
          <p:nvPr/>
        </p:nvGrpSpPr>
        <p:grpSpPr>
          <a:xfrm>
            <a:off x="1034431" y="4620909"/>
            <a:ext cx="1883281" cy="980529"/>
            <a:chOff x="1355903" y="4620909"/>
            <a:chExt cx="1883281" cy="980529"/>
          </a:xfrm>
        </p:grpSpPr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ED4C1289-87DF-D040-7C03-DBA1F319C252}"/>
                </a:ext>
              </a:extLst>
            </p:cNvPr>
            <p:cNvSpPr/>
            <p:nvPr/>
          </p:nvSpPr>
          <p:spPr>
            <a:xfrm>
              <a:off x="1355903" y="5496938"/>
              <a:ext cx="100121" cy="1045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C969CC7C-563D-3053-9222-B74D6DF13727}"/>
                </a:ext>
              </a:extLst>
            </p:cNvPr>
            <p:cNvSpPr/>
            <p:nvPr/>
          </p:nvSpPr>
          <p:spPr>
            <a:xfrm>
              <a:off x="1545008" y="5493795"/>
              <a:ext cx="100121" cy="1045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>
              <a:extLst>
                <a:ext uri="{FF2B5EF4-FFF2-40B4-BE49-F238E27FC236}">
                  <a16:creationId xmlns:a16="http://schemas.microsoft.com/office/drawing/2014/main" id="{F483BF19-335A-D820-FC24-4907A459F7C1}"/>
                </a:ext>
              </a:extLst>
            </p:cNvPr>
            <p:cNvSpPr/>
            <p:nvPr/>
          </p:nvSpPr>
          <p:spPr>
            <a:xfrm>
              <a:off x="1834236" y="5493795"/>
              <a:ext cx="100121" cy="1045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>
              <a:extLst>
                <a:ext uri="{FF2B5EF4-FFF2-40B4-BE49-F238E27FC236}">
                  <a16:creationId xmlns:a16="http://schemas.microsoft.com/office/drawing/2014/main" id="{B0DD4684-D6A6-C41F-C4CD-DAF70244CC3A}"/>
                </a:ext>
              </a:extLst>
            </p:cNvPr>
            <p:cNvSpPr/>
            <p:nvPr/>
          </p:nvSpPr>
          <p:spPr>
            <a:xfrm>
              <a:off x="1916602" y="5493795"/>
              <a:ext cx="100121" cy="1045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44D44F09-1866-B0E4-4AEC-954E40EF576A}"/>
                </a:ext>
              </a:extLst>
            </p:cNvPr>
            <p:cNvSpPr/>
            <p:nvPr/>
          </p:nvSpPr>
          <p:spPr>
            <a:xfrm>
              <a:off x="2106942" y="5493795"/>
              <a:ext cx="100121" cy="1045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FFB6AFE4-0215-A6CE-4015-B3350A882494}"/>
                </a:ext>
              </a:extLst>
            </p:cNvPr>
            <p:cNvSpPr/>
            <p:nvPr/>
          </p:nvSpPr>
          <p:spPr>
            <a:xfrm>
              <a:off x="2382179" y="5493795"/>
              <a:ext cx="100121" cy="1045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A8BF218E-A938-F641-3A62-0EA4BE07CEDF}"/>
                </a:ext>
              </a:extLst>
            </p:cNvPr>
            <p:cNvSpPr/>
            <p:nvPr/>
          </p:nvSpPr>
          <p:spPr>
            <a:xfrm>
              <a:off x="2573997" y="5493795"/>
              <a:ext cx="100121" cy="1045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>
              <a:extLst>
                <a:ext uri="{FF2B5EF4-FFF2-40B4-BE49-F238E27FC236}">
                  <a16:creationId xmlns:a16="http://schemas.microsoft.com/office/drawing/2014/main" id="{D4AA37AF-1AE4-BE69-229B-2DAD94D1CDB4}"/>
                </a:ext>
              </a:extLst>
            </p:cNvPr>
            <p:cNvSpPr/>
            <p:nvPr/>
          </p:nvSpPr>
          <p:spPr>
            <a:xfrm>
              <a:off x="2730616" y="5493795"/>
              <a:ext cx="100121" cy="104500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9EDF389D-DEF6-418C-134E-9B0061FB3AB3}"/>
                </a:ext>
              </a:extLst>
            </p:cNvPr>
            <p:cNvGrpSpPr/>
            <p:nvPr/>
          </p:nvGrpSpPr>
          <p:grpSpPr>
            <a:xfrm>
              <a:off x="1398958" y="4620909"/>
              <a:ext cx="1840226" cy="925226"/>
              <a:chOff x="1398958" y="4620909"/>
              <a:chExt cx="1840226" cy="925226"/>
            </a:xfrm>
          </p:grpSpPr>
          <p:sp>
            <p:nvSpPr>
              <p:cNvPr id="1041" name="矩形 1040">
                <a:extLst>
                  <a:ext uri="{FF2B5EF4-FFF2-40B4-BE49-F238E27FC236}">
                    <a16:creationId xmlns:a16="http://schemas.microsoft.com/office/drawing/2014/main" id="{26CA6852-D933-7E8A-CBD4-8E2795B1279B}"/>
                  </a:ext>
                </a:extLst>
              </p:cNvPr>
              <p:cNvSpPr/>
              <p:nvPr/>
            </p:nvSpPr>
            <p:spPr>
              <a:xfrm>
                <a:off x="1404148" y="5104933"/>
                <a:ext cx="1835036" cy="441202"/>
              </a:xfrm>
              <a:prstGeom prst="rect">
                <a:avLst/>
              </a:prstGeom>
              <a:solidFill>
                <a:schemeClr val="accent2">
                  <a:alpha val="6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44" name="直接连接符 1043">
                <a:extLst>
                  <a:ext uri="{FF2B5EF4-FFF2-40B4-BE49-F238E27FC236}">
                    <a16:creationId xmlns:a16="http://schemas.microsoft.com/office/drawing/2014/main" id="{CA9F64AD-77A0-C99C-06A8-0DDCE4DB4100}"/>
                  </a:ext>
                </a:extLst>
              </p:cNvPr>
              <p:cNvCxnSpPr>
                <a:cxnSpLocks/>
                <a:stCxn id="51" idx="0"/>
              </p:cNvCxnSpPr>
              <p:nvPr/>
            </p:nvCxnSpPr>
            <p:spPr>
              <a:xfrm flipH="1" flipV="1">
                <a:off x="1398958" y="4914887"/>
                <a:ext cx="7006" cy="582051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47" name="直接连接符 1046">
                <a:extLst>
                  <a:ext uri="{FF2B5EF4-FFF2-40B4-BE49-F238E27FC236}">
                    <a16:creationId xmlns:a16="http://schemas.microsoft.com/office/drawing/2014/main" id="{BAE19D57-D9EE-A05A-FAD2-518C9ADB6B3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238103" y="4892295"/>
                <a:ext cx="12" cy="59885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60" name="文本框 1059">
                <a:extLst>
                  <a:ext uri="{FF2B5EF4-FFF2-40B4-BE49-F238E27FC236}">
                    <a16:creationId xmlns:a16="http://schemas.microsoft.com/office/drawing/2014/main" id="{BB0A3262-0AF3-9CD9-196C-CE144330131C}"/>
                  </a:ext>
                </a:extLst>
              </p:cNvPr>
              <p:cNvSpPr txBox="1"/>
              <p:nvPr/>
            </p:nvSpPr>
            <p:spPr>
              <a:xfrm>
                <a:off x="1454330" y="4620909"/>
                <a:ext cx="174448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100" dirty="0"/>
                  <a:t>DTW distances computed with DBA’s Owner</a:t>
                </a:r>
                <a:endParaRPr lang="zh-CN" altLang="en-US" sz="1100" dirty="0"/>
              </a:p>
            </p:txBody>
          </p:sp>
        </p:grpSp>
      </p:grp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9C7E60D4-6A99-1FD4-2844-60F86AD03EAB}"/>
              </a:ext>
            </a:extLst>
          </p:cNvPr>
          <p:cNvCxnSpPr>
            <a:cxnSpLocks/>
          </p:cNvCxnSpPr>
          <p:nvPr/>
        </p:nvCxnSpPr>
        <p:spPr>
          <a:xfrm flipV="1">
            <a:off x="4685433" y="5414978"/>
            <a:ext cx="0" cy="13173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829E7FC4-D2CB-CFDE-80B5-22B8A9667B33}"/>
              </a:ext>
            </a:extLst>
          </p:cNvPr>
          <p:cNvSpPr txBox="1"/>
          <p:nvPr/>
        </p:nvSpPr>
        <p:spPr>
          <a:xfrm>
            <a:off x="4525835" y="508873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CF64BF5-60D3-D40D-DB6E-258FB816CD56}"/>
              </a:ext>
            </a:extLst>
          </p:cNvPr>
          <p:cNvSpPr txBox="1"/>
          <p:nvPr/>
        </p:nvSpPr>
        <p:spPr>
          <a:xfrm>
            <a:off x="1077786" y="510798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059" name="文本框 1058">
            <a:extLst>
              <a:ext uri="{FF2B5EF4-FFF2-40B4-BE49-F238E27FC236}">
                <a16:creationId xmlns:a16="http://schemas.microsoft.com/office/drawing/2014/main" id="{D74FBA7B-7463-410C-C0F4-0D7D27BC2390}"/>
              </a:ext>
            </a:extLst>
          </p:cNvPr>
          <p:cNvSpPr txBox="1"/>
          <p:nvPr/>
        </p:nvSpPr>
        <p:spPr>
          <a:xfrm>
            <a:off x="9219107" y="4485243"/>
            <a:ext cx="27360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DBA Comparing with Another Participant</a:t>
            </a:r>
            <a:endParaRPr lang="zh-CN" altLang="en-US" sz="1100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D49D81B4-2486-22E6-387F-8C9FEFFDF575}"/>
              </a:ext>
            </a:extLst>
          </p:cNvPr>
          <p:cNvGrpSpPr/>
          <p:nvPr/>
        </p:nvGrpSpPr>
        <p:grpSpPr>
          <a:xfrm>
            <a:off x="3156453" y="5493860"/>
            <a:ext cx="2010756" cy="939474"/>
            <a:chOff x="2784978" y="5491149"/>
            <a:chExt cx="2010756" cy="939474"/>
          </a:xfrm>
        </p:grpSpPr>
        <p:sp>
          <p:nvSpPr>
            <p:cNvPr id="1025" name="椭圆 1024">
              <a:extLst>
                <a:ext uri="{FF2B5EF4-FFF2-40B4-BE49-F238E27FC236}">
                  <a16:creationId xmlns:a16="http://schemas.microsoft.com/office/drawing/2014/main" id="{22FD5A0D-4B54-E006-9B99-30B9D7FFEDBF}"/>
                </a:ext>
              </a:extLst>
            </p:cNvPr>
            <p:cNvSpPr/>
            <p:nvPr/>
          </p:nvSpPr>
          <p:spPr>
            <a:xfrm>
              <a:off x="2784978" y="5492632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2" name="椭圆 1031">
              <a:extLst>
                <a:ext uri="{FF2B5EF4-FFF2-40B4-BE49-F238E27FC236}">
                  <a16:creationId xmlns:a16="http://schemas.microsoft.com/office/drawing/2014/main" id="{A554BD40-E6DF-B39C-575E-9AD605F3B41C}"/>
                </a:ext>
              </a:extLst>
            </p:cNvPr>
            <p:cNvSpPr/>
            <p:nvPr/>
          </p:nvSpPr>
          <p:spPr>
            <a:xfrm>
              <a:off x="2908080" y="5493795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3" name="椭圆 1032">
              <a:extLst>
                <a:ext uri="{FF2B5EF4-FFF2-40B4-BE49-F238E27FC236}">
                  <a16:creationId xmlns:a16="http://schemas.microsoft.com/office/drawing/2014/main" id="{491AE6E2-A1FA-88E0-20D6-2770B8FE33A8}"/>
                </a:ext>
              </a:extLst>
            </p:cNvPr>
            <p:cNvSpPr/>
            <p:nvPr/>
          </p:nvSpPr>
          <p:spPr>
            <a:xfrm>
              <a:off x="3332337" y="5493795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4" name="椭圆 1033">
              <a:extLst>
                <a:ext uri="{FF2B5EF4-FFF2-40B4-BE49-F238E27FC236}">
                  <a16:creationId xmlns:a16="http://schemas.microsoft.com/office/drawing/2014/main" id="{90F42E44-3D0D-F8BF-340E-5FBC7A0F1B49}"/>
                </a:ext>
              </a:extLst>
            </p:cNvPr>
            <p:cNvSpPr/>
            <p:nvPr/>
          </p:nvSpPr>
          <p:spPr>
            <a:xfrm>
              <a:off x="4695613" y="5493795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5" name="椭圆 1034">
              <a:extLst>
                <a:ext uri="{FF2B5EF4-FFF2-40B4-BE49-F238E27FC236}">
                  <a16:creationId xmlns:a16="http://schemas.microsoft.com/office/drawing/2014/main" id="{FC3C3EB5-7314-29DE-5C60-AA20C8803118}"/>
                </a:ext>
              </a:extLst>
            </p:cNvPr>
            <p:cNvSpPr/>
            <p:nvPr/>
          </p:nvSpPr>
          <p:spPr>
            <a:xfrm>
              <a:off x="4535268" y="5493795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6" name="椭圆 1035">
              <a:extLst>
                <a:ext uri="{FF2B5EF4-FFF2-40B4-BE49-F238E27FC236}">
                  <a16:creationId xmlns:a16="http://schemas.microsoft.com/office/drawing/2014/main" id="{289C61EA-A3B2-FD85-1E93-AC110FDC70D7}"/>
                </a:ext>
              </a:extLst>
            </p:cNvPr>
            <p:cNvSpPr/>
            <p:nvPr/>
          </p:nvSpPr>
          <p:spPr>
            <a:xfrm>
              <a:off x="4332556" y="5493795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7" name="椭圆 1036">
              <a:extLst>
                <a:ext uri="{FF2B5EF4-FFF2-40B4-BE49-F238E27FC236}">
                  <a16:creationId xmlns:a16="http://schemas.microsoft.com/office/drawing/2014/main" id="{F83505D3-328F-8353-60DD-6D5E3F607566}"/>
                </a:ext>
              </a:extLst>
            </p:cNvPr>
            <p:cNvSpPr/>
            <p:nvPr/>
          </p:nvSpPr>
          <p:spPr>
            <a:xfrm>
              <a:off x="4011084" y="5491149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8" name="椭圆 1037">
              <a:extLst>
                <a:ext uri="{FF2B5EF4-FFF2-40B4-BE49-F238E27FC236}">
                  <a16:creationId xmlns:a16="http://schemas.microsoft.com/office/drawing/2014/main" id="{C3536953-977F-EEF9-67B4-360B0A9756B4}"/>
                </a:ext>
              </a:extLst>
            </p:cNvPr>
            <p:cNvSpPr/>
            <p:nvPr/>
          </p:nvSpPr>
          <p:spPr>
            <a:xfrm>
              <a:off x="3780791" y="5491149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9" name="椭圆 1038">
              <a:extLst>
                <a:ext uri="{FF2B5EF4-FFF2-40B4-BE49-F238E27FC236}">
                  <a16:creationId xmlns:a16="http://schemas.microsoft.com/office/drawing/2014/main" id="{58CC190B-6C0D-BA63-4FBA-2B4D83B97F6C}"/>
                </a:ext>
              </a:extLst>
            </p:cNvPr>
            <p:cNvSpPr/>
            <p:nvPr/>
          </p:nvSpPr>
          <p:spPr>
            <a:xfrm>
              <a:off x="3604554" y="5493795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0" name="椭圆 1039">
              <a:extLst>
                <a:ext uri="{FF2B5EF4-FFF2-40B4-BE49-F238E27FC236}">
                  <a16:creationId xmlns:a16="http://schemas.microsoft.com/office/drawing/2014/main" id="{BE479549-2BF9-23F1-1A7B-78943E3D540B}"/>
                </a:ext>
              </a:extLst>
            </p:cNvPr>
            <p:cNvSpPr/>
            <p:nvPr/>
          </p:nvSpPr>
          <p:spPr>
            <a:xfrm>
              <a:off x="4157497" y="5491149"/>
              <a:ext cx="100121" cy="1045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DEC6A122-CA8E-D043-434A-5919A43AB424}"/>
                </a:ext>
              </a:extLst>
            </p:cNvPr>
            <p:cNvGrpSpPr/>
            <p:nvPr/>
          </p:nvGrpSpPr>
          <p:grpSpPr>
            <a:xfrm>
              <a:off x="2836514" y="5547510"/>
              <a:ext cx="1908611" cy="883113"/>
              <a:chOff x="2836514" y="5547510"/>
              <a:chExt cx="1908611" cy="883113"/>
            </a:xfrm>
          </p:grpSpPr>
          <p:sp>
            <p:nvSpPr>
              <p:cNvPr id="1042" name="矩形 1041">
                <a:extLst>
                  <a:ext uri="{FF2B5EF4-FFF2-40B4-BE49-F238E27FC236}">
                    <a16:creationId xmlns:a16="http://schemas.microsoft.com/office/drawing/2014/main" id="{FB414830-AD2B-56A3-A128-66136164B791}"/>
                  </a:ext>
                </a:extLst>
              </p:cNvPr>
              <p:cNvSpPr/>
              <p:nvPr/>
            </p:nvSpPr>
            <p:spPr>
              <a:xfrm>
                <a:off x="2836853" y="5547510"/>
                <a:ext cx="1904965" cy="441202"/>
              </a:xfrm>
              <a:prstGeom prst="rect">
                <a:avLst/>
              </a:prstGeom>
              <a:solidFill>
                <a:srgbClr val="C00000">
                  <a:alpha val="6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52" name="直接连接符 1051">
                <a:extLst>
                  <a:ext uri="{FF2B5EF4-FFF2-40B4-BE49-F238E27FC236}">
                    <a16:creationId xmlns:a16="http://schemas.microsoft.com/office/drawing/2014/main" id="{A389BBCE-201D-E6EA-2194-7BB3804A22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36514" y="5599081"/>
                <a:ext cx="5148" cy="53785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54" name="直接连接符 1053">
                <a:extLst>
                  <a:ext uri="{FF2B5EF4-FFF2-40B4-BE49-F238E27FC236}">
                    <a16:creationId xmlns:a16="http://schemas.microsoft.com/office/drawing/2014/main" id="{3040555E-D74E-2876-56F6-EC2C282FF53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742157" y="5602284"/>
                <a:ext cx="2968" cy="54546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61" name="文本框 1060">
                <a:extLst>
                  <a:ext uri="{FF2B5EF4-FFF2-40B4-BE49-F238E27FC236}">
                    <a16:creationId xmlns:a16="http://schemas.microsoft.com/office/drawing/2014/main" id="{C83DDF93-EE49-3B0B-3B7B-4F0FBEACAD8C}"/>
                  </a:ext>
                </a:extLst>
              </p:cNvPr>
              <p:cNvSpPr txBox="1"/>
              <p:nvPr/>
            </p:nvSpPr>
            <p:spPr>
              <a:xfrm>
                <a:off x="2919184" y="5999736"/>
                <a:ext cx="174400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100" dirty="0"/>
                  <a:t>DTW distances computed with Another Participant</a:t>
                </a:r>
                <a:endParaRPr lang="zh-CN" altLang="en-US" sz="1100" dirty="0"/>
              </a:p>
            </p:txBody>
          </p:sp>
        </p:grpSp>
      </p:grpSp>
      <p:cxnSp>
        <p:nvCxnSpPr>
          <p:cNvPr id="1063" name="直接连接符 1062">
            <a:extLst>
              <a:ext uri="{FF2B5EF4-FFF2-40B4-BE49-F238E27FC236}">
                <a16:creationId xmlns:a16="http://schemas.microsoft.com/office/drawing/2014/main" id="{1C32C3AE-22EF-55C8-D001-3049CCB08543}"/>
              </a:ext>
            </a:extLst>
          </p:cNvPr>
          <p:cNvCxnSpPr>
            <a:cxnSpLocks/>
          </p:cNvCxnSpPr>
          <p:nvPr/>
        </p:nvCxnSpPr>
        <p:spPr>
          <a:xfrm>
            <a:off x="3063045" y="4620909"/>
            <a:ext cx="0" cy="1887586"/>
          </a:xfrm>
          <a:prstGeom prst="line">
            <a:avLst/>
          </a:prstGeom>
          <a:ln w="12700">
            <a:prstDash val="lgDash"/>
            <a:headEnd type="oval" w="med" len="med"/>
            <a:tailEnd type="oval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7" name="对话气泡: 椭圆形 1066">
            <a:extLst>
              <a:ext uri="{FF2B5EF4-FFF2-40B4-BE49-F238E27FC236}">
                <a16:creationId xmlns:a16="http://schemas.microsoft.com/office/drawing/2014/main" id="{EE8A90EE-65CF-9FF3-050D-03A051FED3C3}"/>
              </a:ext>
            </a:extLst>
          </p:cNvPr>
          <p:cNvSpPr/>
          <p:nvPr/>
        </p:nvSpPr>
        <p:spPr>
          <a:xfrm>
            <a:off x="3329040" y="4508275"/>
            <a:ext cx="2174626" cy="610538"/>
          </a:xfrm>
          <a:prstGeom prst="wedgeEllipseCallout">
            <a:avLst>
              <a:gd name="adj1" fmla="val -62116"/>
              <a:gd name="adj2" fmla="val 119403"/>
            </a:avLst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The DTW Threshold for DBA’s Owner</a:t>
            </a:r>
            <a:endParaRPr lang="zh-CN" altLang="en-US" sz="1200" dirty="0">
              <a:solidFill>
                <a:schemeClr val="tx1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A6E54EE-D4CB-EAEC-9B3B-840A20BEEB5F}"/>
              </a:ext>
            </a:extLst>
          </p:cNvPr>
          <p:cNvSpPr txBox="1"/>
          <p:nvPr/>
        </p:nvSpPr>
        <p:spPr>
          <a:xfrm>
            <a:off x="2817688" y="509109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97869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75</Words>
  <Application>Microsoft Office PowerPoint</Application>
  <PresentationFormat>宽屏</PresentationFormat>
  <Paragraphs>26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520 Chino</dc:creator>
  <cp:lastModifiedBy>520 Chino</cp:lastModifiedBy>
  <cp:revision>32</cp:revision>
  <dcterms:created xsi:type="dcterms:W3CDTF">2025-11-15T03:43:26Z</dcterms:created>
  <dcterms:modified xsi:type="dcterms:W3CDTF">2025-11-20T20:52:11Z</dcterms:modified>
</cp:coreProperties>
</file>

<file path=docProps/thumbnail.jpeg>
</file>